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Source Sans Pro" charset="1" panose="020B0503030403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3326309"/>
            <a:ext cx="9335691" cy="357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Drug Safety and Pharmacovigilance: Exploratory Analysis of Patient Health Indicators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3289399"/>
            <a:ext cx="15701665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Drug Safety and Pharmacovigilance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493633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Drug Safety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618261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Ensuring the safety of medications for patients is paramount.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8451" y="493633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Pharmacovigilance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8451" y="5618261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involves monitoring and assessing the safety of drugs throughout their life cycle.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1698872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Objective and Scope of the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0392" y="4296519"/>
            <a:ext cx="682675" cy="682675"/>
            <a:chOff x="0" y="0"/>
            <a:chExt cx="910233" cy="910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0209" cy="910209"/>
            </a:xfrm>
            <a:custGeom>
              <a:avLst/>
              <a:gdLst/>
              <a:ahLst/>
              <a:cxnLst/>
              <a:rect r="r" b="b" t="t" l="l"/>
              <a:pathLst>
                <a:path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6136" y="4464695"/>
            <a:ext cx="211187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66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77449" y="4263181"/>
            <a:ext cx="3545979" cy="91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Understanding Patient Health Profiles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7449" y="5265390"/>
            <a:ext cx="354597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how patient health indicators influence drug safety.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7810" y="4296519"/>
            <a:ext cx="682675" cy="682675"/>
            <a:chOff x="0" y="0"/>
            <a:chExt cx="910233" cy="9102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0209" cy="910209"/>
            </a:xfrm>
            <a:custGeom>
              <a:avLst/>
              <a:gdLst/>
              <a:ahLst/>
              <a:cxnLst/>
              <a:rect r="r" b="b" t="t" l="l"/>
              <a:pathLst>
                <a:path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53554" y="4464695"/>
            <a:ext cx="211188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66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94866" y="4263181"/>
            <a:ext cx="3545979" cy="91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Identifying Potential Risks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94866" y="5265390"/>
            <a:ext cx="354597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Detecting patterns that may indicate adverse drug reactions.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00392" y="7427862"/>
            <a:ext cx="682675" cy="682675"/>
            <a:chOff x="0" y="0"/>
            <a:chExt cx="910233" cy="9102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0209" cy="910209"/>
            </a:xfrm>
            <a:custGeom>
              <a:avLst/>
              <a:gdLst/>
              <a:ahLst/>
              <a:cxnLst/>
              <a:rect r="r" b="b" t="t" l="l"/>
              <a:pathLst>
                <a:path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36136" y="7596039"/>
            <a:ext cx="211187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66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77449" y="7394525"/>
            <a:ext cx="5285482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Improving Drug Safety Monitoring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77449" y="7956797"/>
            <a:ext cx="836339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Developing insights to optimize pharmacovigilance practices.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1289596"/>
            <a:ext cx="9335691" cy="269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Data Overview: Age, Sex, Blood Pressure, Cholesterol, and Sodium-Potassium Ratio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0392" y="4430762"/>
            <a:ext cx="9345216" cy="4514106"/>
            <a:chOff x="0" y="0"/>
            <a:chExt cx="12460288" cy="6018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60351" cy="6018784"/>
            </a:xfrm>
            <a:custGeom>
              <a:avLst/>
              <a:gdLst/>
              <a:ahLst/>
              <a:cxnLst/>
              <a:rect r="r" b="b" t="t" l="l"/>
              <a:pathLst>
                <a:path h="6018784" w="12460351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12286234" y="0"/>
                  </a:lnTo>
                  <a:lnTo>
                    <a:pt x="12286234" y="6350"/>
                  </a:lnTo>
                  <a:lnTo>
                    <a:pt x="12286234" y="0"/>
                  </a:lnTo>
                  <a:cubicBezTo>
                    <a:pt x="12382373" y="0"/>
                    <a:pt x="12460351" y="77851"/>
                    <a:pt x="12460351" y="173863"/>
                  </a:cubicBezTo>
                  <a:lnTo>
                    <a:pt x="12454001" y="173863"/>
                  </a:lnTo>
                  <a:lnTo>
                    <a:pt x="12460351" y="173863"/>
                  </a:lnTo>
                  <a:lnTo>
                    <a:pt x="12460351" y="5844921"/>
                  </a:lnTo>
                  <a:lnTo>
                    <a:pt x="12454001" y="5844921"/>
                  </a:lnTo>
                  <a:lnTo>
                    <a:pt x="12460351" y="5844921"/>
                  </a:lnTo>
                  <a:cubicBezTo>
                    <a:pt x="12460351" y="5940933"/>
                    <a:pt x="12382373" y="6018784"/>
                    <a:pt x="12286234" y="6018784"/>
                  </a:cubicBezTo>
                  <a:lnTo>
                    <a:pt x="12286234" y="6012434"/>
                  </a:lnTo>
                  <a:lnTo>
                    <a:pt x="12286234" y="6018784"/>
                  </a:lnTo>
                  <a:lnTo>
                    <a:pt x="174117" y="6018784"/>
                  </a:lnTo>
                  <a:lnTo>
                    <a:pt x="174117" y="6012434"/>
                  </a:lnTo>
                  <a:lnTo>
                    <a:pt x="174117" y="6018784"/>
                  </a:lnTo>
                  <a:cubicBezTo>
                    <a:pt x="77978" y="6018784"/>
                    <a:pt x="0" y="5940933"/>
                    <a:pt x="0" y="5844921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844921"/>
                  </a:lnTo>
                  <a:lnTo>
                    <a:pt x="6350" y="5844921"/>
                  </a:lnTo>
                  <a:lnTo>
                    <a:pt x="12700" y="5844921"/>
                  </a:lnTo>
                  <a:cubicBezTo>
                    <a:pt x="12700" y="5933948"/>
                    <a:pt x="84963" y="6006084"/>
                    <a:pt x="174117" y="6006084"/>
                  </a:cubicBezTo>
                  <a:lnTo>
                    <a:pt x="12286234" y="6006084"/>
                  </a:lnTo>
                  <a:cubicBezTo>
                    <a:pt x="12375388" y="6006084"/>
                    <a:pt x="12447651" y="5933948"/>
                    <a:pt x="12447651" y="5844921"/>
                  </a:cubicBezTo>
                  <a:lnTo>
                    <a:pt x="12447651" y="173863"/>
                  </a:lnTo>
                  <a:cubicBezTo>
                    <a:pt x="12447651" y="84836"/>
                    <a:pt x="12375388" y="12700"/>
                    <a:pt x="12286234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14680" y="4445050"/>
            <a:ext cx="9316640" cy="1814364"/>
            <a:chOff x="0" y="0"/>
            <a:chExt cx="12422187" cy="24191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22124" cy="2419096"/>
            </a:xfrm>
            <a:custGeom>
              <a:avLst/>
              <a:gdLst/>
              <a:ahLst/>
              <a:cxnLst/>
              <a:rect r="r" b="b" t="t" l="l"/>
              <a:pathLst>
                <a:path h="2419096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2419096"/>
                  </a:lnTo>
                  <a:lnTo>
                    <a:pt x="0" y="2419096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13824" y="4538811"/>
            <a:ext cx="12602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81915" y="4538811"/>
            <a:ext cx="125551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45242" y="4538811"/>
            <a:ext cx="125551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Blood Pressure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8571" y="4538811"/>
            <a:ext cx="125551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Cholesterol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71899" y="4538811"/>
            <a:ext cx="1260276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Sodium-Potassium Ratio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914680" y="6259414"/>
            <a:ext cx="9316640" cy="1335584"/>
            <a:chOff x="0" y="0"/>
            <a:chExt cx="12422187" cy="1780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22124" cy="1780794"/>
            </a:xfrm>
            <a:custGeom>
              <a:avLst/>
              <a:gdLst/>
              <a:ahLst/>
              <a:cxnLst/>
              <a:rect r="r" b="b" t="t" l="l"/>
              <a:pathLst>
                <a:path h="1780794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213824" y="6353175"/>
            <a:ext cx="12602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1915" y="6353175"/>
            <a:ext cx="125551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45242" y="6353175"/>
            <a:ext cx="125551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120/80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08571" y="6353175"/>
            <a:ext cx="125551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180 mg/dL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71899" y="6353175"/>
            <a:ext cx="12602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2.5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914680" y="7594998"/>
            <a:ext cx="9316640" cy="1335584"/>
            <a:chOff x="0" y="0"/>
            <a:chExt cx="12422187" cy="17807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22124" cy="1780794"/>
            </a:xfrm>
            <a:custGeom>
              <a:avLst/>
              <a:gdLst/>
              <a:ahLst/>
              <a:cxnLst/>
              <a:rect r="r" b="b" t="t" l="l"/>
              <a:pathLst>
                <a:path h="1780794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213824" y="7688759"/>
            <a:ext cx="12602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81915" y="7688759"/>
            <a:ext cx="125551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Female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45242" y="7688759"/>
            <a:ext cx="125551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130/90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08571" y="7688759"/>
            <a:ext cx="125551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220 mg/dL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71899" y="7688759"/>
            <a:ext cx="12602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97027"/>
          </a:xfrm>
          <a:custGeom>
            <a:avLst/>
            <a:gdLst/>
            <a:ahLst/>
            <a:cxnLst/>
            <a:rect r="r" b="b" t="t" l="l"/>
            <a:pathLst>
              <a:path h="3597027" w="18288000">
                <a:moveTo>
                  <a:pt x="0" y="0"/>
                </a:moveTo>
                <a:lnTo>
                  <a:pt x="18288000" y="0"/>
                </a:lnTo>
                <a:lnTo>
                  <a:pt x="18288000" y="3597027"/>
                </a:lnTo>
                <a:lnTo>
                  <a:pt x="0" y="359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7" r="0" b="-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7120" y="4340721"/>
            <a:ext cx="16273760" cy="174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b="true" sz="5312" spc="-106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Analysis: Visualizing Key Patient Health Indicators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007120" y="6512719"/>
            <a:ext cx="719286" cy="719286"/>
          </a:xfrm>
          <a:custGeom>
            <a:avLst/>
            <a:gdLst/>
            <a:ahLst/>
            <a:cxnLst/>
            <a:rect r="r" b="b" t="t" l="l"/>
            <a:pathLst>
              <a:path h="719286" w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7120" y="7481590"/>
            <a:ext cx="3385394" cy="46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25" spc="-5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Age 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20" y="8029724"/>
            <a:ext cx="5136802" cy="100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spc="-4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Histograms show the frequency of age groups in our dataset.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75524" y="6512719"/>
            <a:ext cx="719286" cy="719286"/>
          </a:xfrm>
          <a:custGeom>
            <a:avLst/>
            <a:gdLst/>
            <a:ahLst/>
            <a:cxnLst/>
            <a:rect r="r" b="b" t="t" l="l"/>
            <a:pathLst>
              <a:path h="719286" w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75524" y="7481590"/>
            <a:ext cx="3385394" cy="46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25" spc="-5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Sex Ratio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5524" y="8029724"/>
            <a:ext cx="5136802" cy="100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spc="-4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Bar charts illustrate the proportion of male and female patients.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143929" y="6512719"/>
            <a:ext cx="719286" cy="719286"/>
          </a:xfrm>
          <a:custGeom>
            <a:avLst/>
            <a:gdLst/>
            <a:ahLst/>
            <a:cxnLst/>
            <a:rect r="r" b="b" t="t" l="l"/>
            <a:pathLst>
              <a:path h="719286" w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3929" y="7481590"/>
            <a:ext cx="4435822" cy="46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25" spc="-5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Blood Pressure vs. Cholesterol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3929" y="8029724"/>
            <a:ext cx="5136951" cy="146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spc="-4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Scatter plots visualize the relationship between blood pressure and cholesterol levels.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78396" y="711547"/>
            <a:ext cx="16331207" cy="170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b="true" sz="5125" spc="-103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Identifying Trends and Patterns in Patient Health Profiles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4050655" y="2972246"/>
            <a:ext cx="2020938" cy="1584871"/>
          </a:xfrm>
          <a:custGeom>
            <a:avLst/>
            <a:gdLst/>
            <a:ahLst/>
            <a:cxnLst/>
            <a:rect r="r" b="b" t="t" l="l"/>
            <a:pathLst>
              <a:path h="1584871" w="2020938">
                <a:moveTo>
                  <a:pt x="0" y="0"/>
                </a:moveTo>
                <a:lnTo>
                  <a:pt x="2020937" y="0"/>
                </a:lnTo>
                <a:lnTo>
                  <a:pt x="2020937" y="1584872"/>
                </a:lnTo>
                <a:lnTo>
                  <a:pt x="0" y="158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" t="0" r="-7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73688" y="3556992"/>
            <a:ext cx="174724" cy="68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1091" y="3232696"/>
            <a:ext cx="3366195" cy="43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Age and Blood Pressure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51091" y="3735289"/>
            <a:ext cx="5630167" cy="54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age increases, blood pressure levels tend to rise.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41392" y="4572892"/>
            <a:ext cx="11098411" cy="19050"/>
            <a:chOff x="0" y="0"/>
            <a:chExt cx="14797882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97912" cy="25400"/>
            </a:xfrm>
            <a:custGeom>
              <a:avLst/>
              <a:gdLst/>
              <a:ahLst/>
              <a:cxnLst/>
              <a:rect r="r" b="b" t="t" l="l"/>
              <a:pathLst>
                <a:path h="25400" w="1479791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785212" y="0"/>
                  </a:lnTo>
                  <a:cubicBezTo>
                    <a:pt x="14792198" y="0"/>
                    <a:pt x="14797912" y="5715"/>
                    <a:pt x="14797912" y="12700"/>
                  </a:cubicBezTo>
                  <a:cubicBezTo>
                    <a:pt x="14797912" y="19685"/>
                    <a:pt x="14792198" y="25400"/>
                    <a:pt x="1478521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3040112" y="4626918"/>
            <a:ext cx="4041874" cy="1584871"/>
          </a:xfrm>
          <a:custGeom>
            <a:avLst/>
            <a:gdLst/>
            <a:ahLst/>
            <a:cxnLst/>
            <a:rect r="r" b="b" t="t" l="l"/>
            <a:pathLst>
              <a:path h="1584871" w="4041874">
                <a:moveTo>
                  <a:pt x="0" y="0"/>
                </a:moveTo>
                <a:lnTo>
                  <a:pt x="4041874" y="0"/>
                </a:lnTo>
                <a:lnTo>
                  <a:pt x="4041874" y="1584871"/>
                </a:lnTo>
                <a:lnTo>
                  <a:pt x="0" y="1584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" t="0" r="-7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73539" y="5015954"/>
            <a:ext cx="174724" cy="68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1485" y="4887366"/>
            <a:ext cx="3288804" cy="43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Age and Cholesterol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1485" y="5389960"/>
            <a:ext cx="6438900" cy="54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trend is observed with cholesterol levels and age.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51786" y="6227564"/>
            <a:ext cx="10088016" cy="19050"/>
            <a:chOff x="0" y="0"/>
            <a:chExt cx="13450688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50697" cy="25400"/>
            </a:xfrm>
            <a:custGeom>
              <a:avLst/>
              <a:gdLst/>
              <a:ahLst/>
              <a:cxnLst/>
              <a:rect r="r" b="b" t="t" l="l"/>
              <a:pathLst>
                <a:path h="25400" w="13450697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37997" y="0"/>
                  </a:lnTo>
                  <a:cubicBezTo>
                    <a:pt x="13444982" y="0"/>
                    <a:pt x="13450697" y="5715"/>
                    <a:pt x="13450697" y="12700"/>
                  </a:cubicBezTo>
                  <a:cubicBezTo>
                    <a:pt x="13450697" y="19685"/>
                    <a:pt x="13444982" y="25400"/>
                    <a:pt x="13437997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2029569" y="6281589"/>
            <a:ext cx="6062960" cy="1584871"/>
          </a:xfrm>
          <a:custGeom>
            <a:avLst/>
            <a:gdLst/>
            <a:ahLst/>
            <a:cxnLst/>
            <a:rect r="r" b="b" t="t" l="l"/>
            <a:pathLst>
              <a:path h="1584871" w="6062960">
                <a:moveTo>
                  <a:pt x="0" y="0"/>
                </a:moveTo>
                <a:lnTo>
                  <a:pt x="6062960" y="0"/>
                </a:lnTo>
                <a:lnTo>
                  <a:pt x="6062960" y="1584871"/>
                </a:lnTo>
                <a:lnTo>
                  <a:pt x="0" y="1584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" t="0" r="-154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73539" y="6670625"/>
            <a:ext cx="174724" cy="68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72029" y="6542037"/>
            <a:ext cx="4466184" cy="43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Blood Pressure and Cholesterol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2029" y="7044630"/>
            <a:ext cx="7794129" cy="54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moderate correlation exists between blood pressure and cholesterol.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162330" y="7882235"/>
            <a:ext cx="9077474" cy="19050"/>
            <a:chOff x="0" y="0"/>
            <a:chExt cx="12103298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03354" cy="25400"/>
            </a:xfrm>
            <a:custGeom>
              <a:avLst/>
              <a:gdLst/>
              <a:ahLst/>
              <a:cxnLst/>
              <a:rect r="r" b="b" t="t" l="l"/>
              <a:pathLst>
                <a:path h="25400" w="1210335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090654" y="0"/>
                  </a:lnTo>
                  <a:cubicBezTo>
                    <a:pt x="12097639" y="0"/>
                    <a:pt x="12103354" y="5715"/>
                    <a:pt x="12103354" y="12700"/>
                  </a:cubicBezTo>
                  <a:cubicBezTo>
                    <a:pt x="12103354" y="19685"/>
                    <a:pt x="12097639" y="25400"/>
                    <a:pt x="1209065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19175" y="7936260"/>
            <a:ext cx="8083897" cy="1584871"/>
          </a:xfrm>
          <a:custGeom>
            <a:avLst/>
            <a:gdLst/>
            <a:ahLst/>
            <a:cxnLst/>
            <a:rect r="r" b="b" t="t" l="l"/>
            <a:pathLst>
              <a:path h="1584871" w="8083897">
                <a:moveTo>
                  <a:pt x="0" y="0"/>
                </a:moveTo>
                <a:lnTo>
                  <a:pt x="8083897" y="0"/>
                </a:lnTo>
                <a:lnTo>
                  <a:pt x="8083897" y="1584871"/>
                </a:lnTo>
                <a:lnTo>
                  <a:pt x="0" y="1584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5" t="0" r="-135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73688" y="8325296"/>
            <a:ext cx="174724" cy="68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82571" y="8196709"/>
            <a:ext cx="3502967" cy="43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Sodium-Potassium Ratio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82571" y="8699301"/>
            <a:ext cx="5620047" cy="54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indicator may reveal individual vulnerabilities.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769394"/>
          </a:xfrm>
          <a:custGeom>
            <a:avLst/>
            <a:gdLst/>
            <a:ahLst/>
            <a:cxnLst/>
            <a:rect r="r" b="b" t="t" l="l"/>
            <a:pathLst>
              <a:path h="2769394" w="18288000">
                <a:moveTo>
                  <a:pt x="0" y="0"/>
                </a:moveTo>
                <a:lnTo>
                  <a:pt x="18288000" y="0"/>
                </a:lnTo>
                <a:lnTo>
                  <a:pt x="18288000" y="2769394"/>
                </a:lnTo>
                <a:lnTo>
                  <a:pt x="0" y="2769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" r="0" b="-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5395" y="3330923"/>
            <a:ext cx="11398449" cy="69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b="true" sz="4062" spc="-82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Implications for Improved Drug Safety Monitoring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75395" y="4362450"/>
            <a:ext cx="1107727" cy="1772394"/>
          </a:xfrm>
          <a:custGeom>
            <a:avLst/>
            <a:gdLst/>
            <a:ahLst/>
            <a:cxnLst/>
            <a:rect r="r" b="b" t="t" l="l"/>
            <a:pathLst>
              <a:path h="1772394" w="1107727">
                <a:moveTo>
                  <a:pt x="0" y="0"/>
                </a:moveTo>
                <a:lnTo>
                  <a:pt x="1107727" y="0"/>
                </a:lnTo>
                <a:lnTo>
                  <a:pt x="1107727" y="1772394"/>
                </a:lnTo>
                <a:lnTo>
                  <a:pt x="0" y="1772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" r="0" b="-10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5455" y="4564856"/>
            <a:ext cx="2606428" cy="34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000" spc="-4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Targeted Monitoring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5455" y="4975771"/>
            <a:ext cx="15297150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Prioritize patients with higher risk based on their health profile.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75395" y="6134844"/>
            <a:ext cx="1107727" cy="1772394"/>
          </a:xfrm>
          <a:custGeom>
            <a:avLst/>
            <a:gdLst/>
            <a:ahLst/>
            <a:cxnLst/>
            <a:rect r="r" b="b" t="t" l="l"/>
            <a:pathLst>
              <a:path h="1772394" w="1107727">
                <a:moveTo>
                  <a:pt x="0" y="0"/>
                </a:moveTo>
                <a:lnTo>
                  <a:pt x="1107727" y="0"/>
                </a:lnTo>
                <a:lnTo>
                  <a:pt x="1107727" y="1772393"/>
                </a:lnTo>
                <a:lnTo>
                  <a:pt x="0" y="1772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6" r="0" b="-10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5455" y="6337250"/>
            <a:ext cx="3362028" cy="34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000" spc="-4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Personalized Safety Strategies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5455" y="6748165"/>
            <a:ext cx="15297150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Adjust drug dosages or treatment plans based on patient characteristics.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75395" y="7907239"/>
            <a:ext cx="1107727" cy="1772394"/>
          </a:xfrm>
          <a:custGeom>
            <a:avLst/>
            <a:gdLst/>
            <a:ahLst/>
            <a:cxnLst/>
            <a:rect r="r" b="b" t="t" l="l"/>
            <a:pathLst>
              <a:path h="1772394" w="1107727">
                <a:moveTo>
                  <a:pt x="0" y="0"/>
                </a:moveTo>
                <a:lnTo>
                  <a:pt x="1107727" y="0"/>
                </a:lnTo>
                <a:lnTo>
                  <a:pt x="1107727" y="1772393"/>
                </a:lnTo>
                <a:lnTo>
                  <a:pt x="0" y="1772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6" r="0" b="-10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15455" y="8109645"/>
            <a:ext cx="3343572" cy="34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b="true" sz="2000" spc="-4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Data-Driven Decision-Making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5455" y="8520559"/>
            <a:ext cx="15297150" cy="42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Utilize these insights to inform drug development and safety policies.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8191"/>
          </a:xfrm>
          <a:custGeom>
            <a:avLst/>
            <a:gdLst/>
            <a:ahLst/>
            <a:cxnLst/>
            <a:rect r="r" b="b" t="t" l="l"/>
            <a:pathLst>
              <a:path h="10288191" w="6858000">
                <a:moveTo>
                  <a:pt x="0" y="0"/>
                </a:moveTo>
                <a:lnTo>
                  <a:pt x="6858000" y="0"/>
                </a:lnTo>
                <a:lnTo>
                  <a:pt x="6858000" y="10288191"/>
                </a:lnTo>
                <a:lnTo>
                  <a:pt x="0" y="10288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" t="0" r="-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3491" y="746969"/>
            <a:ext cx="7894439" cy="91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b="true" sz="5374" spc="-108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Next Steps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491" y="2363391"/>
            <a:ext cx="4472136" cy="85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</a:pPr>
            <a:r>
              <a:rPr lang="en-US" b="true" sz="7562" spc="-15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9180" y="3550890"/>
            <a:ext cx="3440609" cy="4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2687" spc="-5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Data-Driven 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491" y="4099323"/>
            <a:ext cx="4472136" cy="148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analysis provides valuable information for drug safety monitoring.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4224" y="2363391"/>
            <a:ext cx="4472285" cy="85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</a:pPr>
            <a:r>
              <a:rPr lang="en-US" b="true" sz="7562" spc="-15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50062" y="3550890"/>
            <a:ext cx="3440609" cy="4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2687" spc="-5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Future 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34224" y="4099323"/>
            <a:ext cx="4472285" cy="148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 explore the influence of other health indicators and drug interactions.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3416" y="6397527"/>
            <a:ext cx="4472136" cy="85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</a:pPr>
            <a:r>
              <a:rPr lang="en-US" b="true" sz="7562" spc="-15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8291" y="7914085"/>
            <a:ext cx="3862536" cy="4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2687" spc="-5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Continuous Improvement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491" y="8462516"/>
            <a:ext cx="4472136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Enhance pharmacovigilance practices to ensure patient safety.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DAGaK-ktoFI</dc:identifier>
  <dcterms:modified xsi:type="dcterms:W3CDTF">2011-08-01T06:04:30Z</dcterms:modified>
  <cp:revision>1</cp:revision>
  <dc:title>Drug-Safety-and-Pharmacovigilance-Exploratory-Analysis-of-Patient-Health-Indicators.pptx</dc:title>
</cp:coreProperties>
</file>